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</p:sldMasterIdLst>
  <p:notesMasterIdLst>
    <p:notesMasterId r:id="rId23"/>
  </p:notesMasterIdLst>
  <p:sldIdLst>
    <p:sldId id="256" r:id="rId2"/>
    <p:sldId id="291" r:id="rId3"/>
    <p:sldId id="293" r:id="rId4"/>
    <p:sldId id="305" r:id="rId5"/>
    <p:sldId id="294" r:id="rId6"/>
    <p:sldId id="306" r:id="rId7"/>
    <p:sldId id="260" r:id="rId8"/>
    <p:sldId id="261" r:id="rId9"/>
    <p:sldId id="290" r:id="rId10"/>
    <p:sldId id="296" r:id="rId11"/>
    <p:sldId id="303" r:id="rId12"/>
    <p:sldId id="297" r:id="rId13"/>
    <p:sldId id="307" r:id="rId14"/>
    <p:sldId id="301" r:id="rId15"/>
    <p:sldId id="302" r:id="rId16"/>
    <p:sldId id="298" r:id="rId17"/>
    <p:sldId id="300" r:id="rId18"/>
    <p:sldId id="304" r:id="rId19"/>
    <p:sldId id="309" r:id="rId20"/>
    <p:sldId id="299" r:id="rId21"/>
    <p:sldId id="283" r:id="rId22"/>
  </p:sldIdLst>
  <p:sldSz cx="9144000" cy="5143500" type="screen16x9"/>
  <p:notesSz cx="6858000" cy="9144000"/>
  <p:embeddedFontLst>
    <p:embeddedFont>
      <p:font typeface="Cabin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84084"/>
  </p:normalViewPr>
  <p:slideViewPr>
    <p:cSldViewPr snapToGrid="0" snapToObjects="1">
      <p:cViewPr varScale="1">
        <p:scale>
          <a:sx n="141" d="100"/>
          <a:sy n="141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dfb1193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g17dfb1193a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1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26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0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17077dd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17077dd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854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4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31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55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1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1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17077dd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17077dd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6500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1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20e0e2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g2820e0e248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20e0e2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g2820e0e248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5473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129780b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129780b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</p:spTree>
    <p:extLst>
      <p:ext uri="{BB962C8B-B14F-4D97-AF65-F5344CB8AC3E}">
        <p14:creationId xmlns:p14="http://schemas.microsoft.com/office/powerpoint/2010/main" val="368421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20e0e2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g2820e0e248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6000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17077dd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17077dd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17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129780b0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21129780b0_0_2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14411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20e0e2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g2820e0e248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56605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129780b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129780b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420577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Google Shape;56;p15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18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slide">
  <p:cSld name="Heading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1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 idx="4294967295"/>
          </p:nvPr>
        </p:nvSpPr>
        <p:spPr>
          <a:xfrm>
            <a:off x="322150" y="373350"/>
            <a:ext cx="83541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254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5000" dirty="0">
                <a:solidFill>
                  <a:srgbClr val="FFFFFF"/>
                </a:solidFill>
              </a:rPr>
              <a:t>The role of data in product development</a:t>
            </a:r>
            <a:endParaRPr sz="5600" dirty="0">
              <a:solidFill>
                <a:srgbClr val="FFFFFF"/>
              </a:solidFill>
            </a:endParaRPr>
          </a:p>
        </p:txBody>
      </p:sp>
      <p:sp>
        <p:nvSpPr>
          <p:cNvPr id="63" name="Google Shape;63;p17"/>
          <p:cNvSpPr txBox="1"/>
          <p:nvPr/>
        </p:nvSpPr>
        <p:spPr>
          <a:xfrm>
            <a:off x="266400" y="4400125"/>
            <a:ext cx="7510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Emma Presley – Lead Data Scientist – DWP</a:t>
            </a:r>
            <a:endParaRPr sz="2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A50D4-757C-4440-8C7F-C4973445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49" y="450150"/>
            <a:ext cx="7188633" cy="4090800"/>
          </a:xfrm>
        </p:spPr>
        <p:txBody>
          <a:bodyPr/>
          <a:lstStyle/>
          <a:p>
            <a:r>
              <a:rPr lang="en-US" dirty="0" err="1"/>
              <a:t>Prioritising</a:t>
            </a:r>
            <a:r>
              <a:rPr lang="en-US" dirty="0"/>
              <a:t> new features for development</a:t>
            </a:r>
          </a:p>
        </p:txBody>
      </p:sp>
      <p:sp>
        <p:nvSpPr>
          <p:cNvPr id="3" name="Google Shape;92;p22">
            <a:extLst>
              <a:ext uri="{FF2B5EF4-FFF2-40B4-BE49-F238E27FC236}">
                <a16:creationId xmlns:a16="http://schemas.microsoft.com/office/drawing/2014/main" id="{7C24DFFB-3BC8-1542-8F73-A1C7CF92867F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" name="Google Shape;93;p22">
            <a:extLst>
              <a:ext uri="{FF2B5EF4-FFF2-40B4-BE49-F238E27FC236}">
                <a16:creationId xmlns:a16="http://schemas.microsoft.com/office/drawing/2014/main" id="{9BAF65BD-9F27-6842-BCFE-3E30F64AFDF6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45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EEA2-B41D-0144-AEBC-91B9AD7A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7375668" cy="4090800"/>
          </a:xfrm>
        </p:spPr>
        <p:txBody>
          <a:bodyPr/>
          <a:lstStyle/>
          <a:p>
            <a:r>
              <a:rPr lang="en-US" dirty="0"/>
              <a:t>Prototyping features and modeling outcomes</a:t>
            </a:r>
          </a:p>
        </p:txBody>
      </p:sp>
      <p:sp>
        <p:nvSpPr>
          <p:cNvPr id="3" name="Google Shape;92;p22">
            <a:extLst>
              <a:ext uri="{FF2B5EF4-FFF2-40B4-BE49-F238E27FC236}">
                <a16:creationId xmlns:a16="http://schemas.microsoft.com/office/drawing/2014/main" id="{D5220197-D1A3-E842-8D68-6AF4196452BD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Google Shape;93;p22">
            <a:extLst>
              <a:ext uri="{FF2B5EF4-FFF2-40B4-BE49-F238E27FC236}">
                <a16:creationId xmlns:a16="http://schemas.microsoft.com/office/drawing/2014/main" id="{239063E3-32B8-D94D-B0DD-BF41B39C24CA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8519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9AD-F119-CE41-9906-C6FF2593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 of new features</a:t>
            </a:r>
          </a:p>
        </p:txBody>
      </p:sp>
      <p:sp>
        <p:nvSpPr>
          <p:cNvPr id="3" name="Google Shape;92;p22">
            <a:extLst>
              <a:ext uri="{FF2B5EF4-FFF2-40B4-BE49-F238E27FC236}">
                <a16:creationId xmlns:a16="http://schemas.microsoft.com/office/drawing/2014/main" id="{D5578635-AD6D-8B47-B23A-DB9FA6ECAEDE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Google Shape;93;p22">
            <a:extLst>
              <a:ext uri="{FF2B5EF4-FFF2-40B4-BE49-F238E27FC236}">
                <a16:creationId xmlns:a16="http://schemas.microsoft.com/office/drawing/2014/main" id="{0F362018-C61F-7E41-A150-60F8B9929A85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0743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 idx="4294967295"/>
          </p:nvPr>
        </p:nvSpPr>
        <p:spPr>
          <a:xfrm>
            <a:off x="292000" y="0"/>
            <a:ext cx="8523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GB" sz="5600" dirty="0">
                <a:solidFill>
                  <a:schemeClr val="lt1"/>
                </a:solidFill>
              </a:rPr>
              <a:t>What we’ve learned</a:t>
            </a:r>
            <a:endParaRPr sz="5600" dirty="0">
              <a:solidFill>
                <a:schemeClr val="lt1"/>
              </a:solidFill>
            </a:endParaRPr>
          </a:p>
        </p:txBody>
      </p:sp>
      <p:sp>
        <p:nvSpPr>
          <p:cNvPr id="3" name="Google Shape;93;p22">
            <a:extLst>
              <a:ext uri="{FF2B5EF4-FFF2-40B4-BE49-F238E27FC236}">
                <a16:creationId xmlns:a16="http://schemas.microsoft.com/office/drawing/2014/main" id="{35C1123C-5B96-EB41-B276-2668B779D0D6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833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2CB8-1184-2046-B473-72A9A9AE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Accommodate for dynamic data schemas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A33B9-2117-D345-A64C-072757FC4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090" y="1428750"/>
            <a:ext cx="2899063" cy="2133600"/>
          </a:xfrm>
          <a:prstGeom prst="rect">
            <a:avLst/>
          </a:prstGeom>
        </p:spPr>
      </p:pic>
      <p:sp>
        <p:nvSpPr>
          <p:cNvPr id="6" name="Google Shape;92;p22">
            <a:extLst>
              <a:ext uri="{FF2B5EF4-FFF2-40B4-BE49-F238E27FC236}">
                <a16:creationId xmlns:a16="http://schemas.microsoft.com/office/drawing/2014/main" id="{59320774-B22B-A647-8E26-F1233B30BDB5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Google Shape;93;p22">
            <a:extLst>
              <a:ext uri="{FF2B5EF4-FFF2-40B4-BE49-F238E27FC236}">
                <a16:creationId xmlns:a16="http://schemas.microsoft.com/office/drawing/2014/main" id="{5AF7D13A-3132-6645-9CA9-DB11FE8E3399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333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F7B9-4A2B-BD42-A707-07855863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most of multichannel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8A5F8-CEDE-A64E-8F55-ECBC66517D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496" y="905741"/>
            <a:ext cx="2496250" cy="3179618"/>
          </a:xfrm>
          <a:prstGeom prst="rect">
            <a:avLst/>
          </a:prstGeom>
        </p:spPr>
      </p:pic>
      <p:sp>
        <p:nvSpPr>
          <p:cNvPr id="5" name="Google Shape;92;p22">
            <a:extLst>
              <a:ext uri="{FF2B5EF4-FFF2-40B4-BE49-F238E27FC236}">
                <a16:creationId xmlns:a16="http://schemas.microsoft.com/office/drawing/2014/main" id="{369583C9-512A-6D43-B5C9-6F16AD42A110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Google Shape;93;p22">
            <a:extLst>
              <a:ext uri="{FF2B5EF4-FFF2-40B4-BE49-F238E27FC236}">
                <a16:creationId xmlns:a16="http://schemas.microsoft.com/office/drawing/2014/main" id="{48D35380-C15C-7047-8CF2-C2A340106D4F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3956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9C2F45-992A-CB47-9E9E-74EE69A45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122" y="908050"/>
            <a:ext cx="3175000" cy="317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752F9-CC2A-824E-8080-67903FBA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Co-locate with your stakeholders</a:t>
            </a:r>
          </a:p>
        </p:txBody>
      </p:sp>
      <p:sp>
        <p:nvSpPr>
          <p:cNvPr id="8" name="Google Shape;92;p22">
            <a:extLst>
              <a:ext uri="{FF2B5EF4-FFF2-40B4-BE49-F238E27FC236}">
                <a16:creationId xmlns:a16="http://schemas.microsoft.com/office/drawing/2014/main" id="{2BFE5BBE-B71C-0943-8109-9B5935F94D84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Google Shape;93;p22">
            <a:extLst>
              <a:ext uri="{FF2B5EF4-FFF2-40B4-BE49-F238E27FC236}">
                <a16:creationId xmlns:a16="http://schemas.microsoft.com/office/drawing/2014/main" id="{E50320DC-39BF-7F47-9DB6-1DF036F8462E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7168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41AE6-67A0-A84C-A831-E6C96DA55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16" y="869950"/>
            <a:ext cx="3251200" cy="325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8CE29-5BCD-3F4F-9A3E-60233BC7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 early</a:t>
            </a:r>
          </a:p>
        </p:txBody>
      </p:sp>
      <p:sp>
        <p:nvSpPr>
          <p:cNvPr id="5" name="Google Shape;92;p22">
            <a:extLst>
              <a:ext uri="{FF2B5EF4-FFF2-40B4-BE49-F238E27FC236}">
                <a16:creationId xmlns:a16="http://schemas.microsoft.com/office/drawing/2014/main" id="{3828C7C3-C1E2-744E-BC67-68ACF360290A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Google Shape;93;p22">
            <a:extLst>
              <a:ext uri="{FF2B5EF4-FFF2-40B4-BE49-F238E27FC236}">
                <a16:creationId xmlns:a16="http://schemas.microsoft.com/office/drawing/2014/main" id="{D42570E6-35AC-6947-A09E-2EFE1BB9F110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829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DF51-FD37-164E-B547-D95BCC93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Data Science Agile to deliver fast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9E030-ABA4-244B-A4CE-F746054205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518" y="1010516"/>
            <a:ext cx="3535795" cy="2970068"/>
          </a:xfrm>
          <a:prstGeom prst="rect">
            <a:avLst/>
          </a:prstGeom>
        </p:spPr>
      </p:pic>
      <p:sp>
        <p:nvSpPr>
          <p:cNvPr id="5" name="Google Shape;92;p22">
            <a:extLst>
              <a:ext uri="{FF2B5EF4-FFF2-40B4-BE49-F238E27FC236}">
                <a16:creationId xmlns:a16="http://schemas.microsoft.com/office/drawing/2014/main" id="{5DDA4613-4CCC-0D41-97EB-CD39DE92E39A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Google Shape;93;p22">
            <a:extLst>
              <a:ext uri="{FF2B5EF4-FFF2-40B4-BE49-F238E27FC236}">
                <a16:creationId xmlns:a16="http://schemas.microsoft.com/office/drawing/2014/main" id="{E33504AF-6F98-824B-ADF5-C8CF1A495C2D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556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89BE67-FFF3-1D4E-9CCE-B732BC0D8F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371" y="1065357"/>
            <a:ext cx="3718502" cy="2860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752F9-CC2A-824E-8080-67903FBA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users not your stakeholders</a:t>
            </a:r>
          </a:p>
        </p:txBody>
      </p:sp>
      <p:sp>
        <p:nvSpPr>
          <p:cNvPr id="6" name="Google Shape;92;p22">
            <a:extLst>
              <a:ext uri="{FF2B5EF4-FFF2-40B4-BE49-F238E27FC236}">
                <a16:creationId xmlns:a16="http://schemas.microsoft.com/office/drawing/2014/main" id="{09EEC10B-39AA-B34A-A436-8BCE44804433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Google Shape;93;p22">
            <a:extLst>
              <a:ext uri="{FF2B5EF4-FFF2-40B4-BE49-F238E27FC236}">
                <a16:creationId xmlns:a16="http://schemas.microsoft.com/office/drawing/2014/main" id="{6CD97390-78AF-AD4F-B66D-592780924911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810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 idx="4294967295"/>
          </p:nvPr>
        </p:nvSpPr>
        <p:spPr>
          <a:xfrm>
            <a:off x="292000" y="0"/>
            <a:ext cx="8523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GB" sz="5600" dirty="0">
                <a:solidFill>
                  <a:schemeClr val="lt1"/>
                </a:solidFill>
              </a:rPr>
              <a:t>We often discuss...</a:t>
            </a:r>
            <a:endParaRPr sz="5600" dirty="0">
              <a:solidFill>
                <a:schemeClr val="lt1"/>
              </a:solidFill>
            </a:endParaRPr>
          </a:p>
        </p:txBody>
      </p:sp>
      <p:sp>
        <p:nvSpPr>
          <p:cNvPr id="3" name="Google Shape;93;p22">
            <a:extLst>
              <a:ext uri="{FF2B5EF4-FFF2-40B4-BE49-F238E27FC236}">
                <a16:creationId xmlns:a16="http://schemas.microsoft.com/office/drawing/2014/main" id="{E089435C-934D-4947-8014-05DA3D54D4BA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7682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0856-67F6-F74A-B9EE-EBCB89B9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yourself some sociable nerds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DC922-E95D-144E-BC34-8B7037641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423" y="1141557"/>
            <a:ext cx="2707986" cy="2707986"/>
          </a:xfrm>
          <a:prstGeom prst="rect">
            <a:avLst/>
          </a:prstGeom>
        </p:spPr>
      </p:pic>
      <p:sp>
        <p:nvSpPr>
          <p:cNvPr id="5" name="Google Shape;92;p22">
            <a:extLst>
              <a:ext uri="{FF2B5EF4-FFF2-40B4-BE49-F238E27FC236}">
                <a16:creationId xmlns:a16="http://schemas.microsoft.com/office/drawing/2014/main" id="{D3C2D4BE-C254-2247-9830-CFD5CF94E3B9}"/>
              </a:ext>
            </a:extLst>
          </p:cNvPr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Google Shape;93;p22">
            <a:extLst>
              <a:ext uri="{FF2B5EF4-FFF2-40B4-BE49-F238E27FC236}">
                <a16:creationId xmlns:a16="http://schemas.microsoft.com/office/drawing/2014/main" id="{34B01368-5D03-E944-9ADF-C875899AF242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0906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Google Shape;266;p44"/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44"/>
          <p:cNvSpPr txBox="1"/>
          <p:nvPr/>
        </p:nvSpPr>
        <p:spPr>
          <a:xfrm>
            <a:off x="276275" y="213250"/>
            <a:ext cx="8803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Open Sans"/>
                <a:ea typeface="Open Sans"/>
                <a:cs typeface="Open Sans"/>
                <a:sym typeface="Open Sans"/>
              </a:rPr>
              <a:t>Any questions?</a:t>
            </a:r>
            <a:endParaRPr sz="56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;p22">
            <a:extLst>
              <a:ext uri="{FF2B5EF4-FFF2-40B4-BE49-F238E27FC236}">
                <a16:creationId xmlns:a16="http://schemas.microsoft.com/office/drawing/2014/main" id="{B09E23FB-55DE-1647-90FF-BD6A9CF1C8EA}"/>
              </a:ext>
            </a:extLst>
          </p:cNvPr>
          <p:cNvSpPr txBox="1"/>
          <p:nvPr/>
        </p:nvSpPr>
        <p:spPr>
          <a:xfrm>
            <a:off x="98525" y="189550"/>
            <a:ext cx="8803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The use of data in</a:t>
            </a:r>
          </a:p>
          <a:p>
            <a:pPr lvl="8"/>
            <a:endParaRPr lang="en-GB" sz="3000" dirty="0">
              <a:latin typeface="Open Sans"/>
              <a:ea typeface="Open Sans"/>
              <a:cs typeface="Open Sans"/>
              <a:sym typeface="Open Sans"/>
            </a:endParaRPr>
          </a:p>
          <a:p>
            <a:pPr lvl="8"/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BI reporting, MI reporting, operational MI, user insight, CRM, marketing, segmentation, personalisation…</a:t>
            </a:r>
            <a:endParaRPr lang="en-GB"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2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Google Shape;93;p22"/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4688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 idx="4294967295"/>
          </p:nvPr>
        </p:nvSpPr>
        <p:spPr>
          <a:xfrm>
            <a:off x="292000" y="0"/>
            <a:ext cx="8523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GB" sz="5600" dirty="0">
                <a:solidFill>
                  <a:schemeClr val="lt1"/>
                </a:solidFill>
              </a:rPr>
              <a:t>I’d like to talk about...</a:t>
            </a:r>
            <a:endParaRPr sz="5600" dirty="0">
              <a:solidFill>
                <a:srgbClr val="FFFFFF"/>
              </a:solidFill>
            </a:endParaRPr>
          </a:p>
        </p:txBody>
      </p:sp>
      <p:sp>
        <p:nvSpPr>
          <p:cNvPr id="3" name="Google Shape;93;p22">
            <a:extLst>
              <a:ext uri="{FF2B5EF4-FFF2-40B4-BE49-F238E27FC236}">
                <a16:creationId xmlns:a16="http://schemas.microsoft.com/office/drawing/2014/main" id="{3A7AF3C9-E2F2-074F-A7D1-B0088DF777F4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556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;p22">
            <a:extLst>
              <a:ext uri="{FF2B5EF4-FFF2-40B4-BE49-F238E27FC236}">
                <a16:creationId xmlns:a16="http://schemas.microsoft.com/office/drawing/2014/main" id="{B09E23FB-55DE-1647-90FF-BD6A9CF1C8EA}"/>
              </a:ext>
            </a:extLst>
          </p:cNvPr>
          <p:cNvSpPr txBox="1"/>
          <p:nvPr/>
        </p:nvSpPr>
        <p:spPr>
          <a:xfrm>
            <a:off x="98525" y="189550"/>
            <a:ext cx="8803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The role of data in product development &amp; service design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2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Google Shape;93;p22"/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29D25-DE52-B941-8D78-74DB22E207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914400"/>
            <a:ext cx="6350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 idx="4294967295"/>
          </p:nvPr>
        </p:nvSpPr>
        <p:spPr>
          <a:xfrm>
            <a:off x="292000" y="0"/>
            <a:ext cx="8523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GB" sz="5600" dirty="0">
                <a:solidFill>
                  <a:schemeClr val="lt1"/>
                </a:solidFill>
              </a:rPr>
              <a:t>A bit of context</a:t>
            </a:r>
            <a:endParaRPr sz="5600" dirty="0">
              <a:solidFill>
                <a:schemeClr val="lt1"/>
              </a:solidFill>
            </a:endParaRPr>
          </a:p>
        </p:txBody>
      </p:sp>
      <p:sp>
        <p:nvSpPr>
          <p:cNvPr id="3" name="Google Shape;93;p22">
            <a:extLst>
              <a:ext uri="{FF2B5EF4-FFF2-40B4-BE49-F238E27FC236}">
                <a16:creationId xmlns:a16="http://schemas.microsoft.com/office/drawing/2014/main" id="{A0824FB6-419E-B748-8205-F8EC450AAAEF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0292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Google Shape;86;p21"/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21"/>
          <p:cNvSpPr txBox="1"/>
          <p:nvPr/>
        </p:nvSpPr>
        <p:spPr>
          <a:xfrm>
            <a:off x="98525" y="189550"/>
            <a:ext cx="89964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Open Sans"/>
                <a:ea typeface="Open Sans"/>
                <a:cs typeface="Open Sans"/>
                <a:sym typeface="Open Sans"/>
              </a:rPr>
              <a:t>The service</a:t>
            </a:r>
            <a:endParaRPr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Large, vulnerable user base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Huge volumes of complex data &amp; interactions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Huge face-to-face presence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Continuously updated service 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High-profile policy area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274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Google Shape;93;p22"/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98525" y="189550"/>
            <a:ext cx="8803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Open Sans"/>
                <a:ea typeface="Open Sans"/>
                <a:cs typeface="Open Sans"/>
                <a:sym typeface="Open Sans"/>
              </a:rPr>
              <a:t>Wider challenges</a:t>
            </a:r>
            <a:endParaRPr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b="1" dirty="0">
                <a:latin typeface="Open Sans"/>
                <a:ea typeface="Open Sans"/>
                <a:cs typeface="Open Sans"/>
                <a:sym typeface="Open Sans"/>
              </a:rPr>
              <a:t>Skills</a:t>
            </a: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 to bridge the digital/analytical divide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Data </a:t>
            </a:r>
            <a:r>
              <a:rPr lang="en-GB" sz="3000" b="1" dirty="0">
                <a:latin typeface="Open Sans"/>
                <a:ea typeface="Open Sans"/>
                <a:cs typeface="Open Sans"/>
                <a:sym typeface="Open Sans"/>
              </a:rPr>
              <a:t>structured</a:t>
            </a: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 for developers, not analysts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b="1" dirty="0">
                <a:latin typeface="Open Sans"/>
                <a:ea typeface="Open Sans"/>
                <a:cs typeface="Open Sans"/>
                <a:sym typeface="Open Sans"/>
              </a:rPr>
              <a:t>Policy</a:t>
            </a: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 delivered through online interactions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-"/>
            </a:pP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Need to run a big </a:t>
            </a:r>
            <a:r>
              <a:rPr lang="en-GB" sz="3000" b="1" dirty="0">
                <a:latin typeface="Open Sans"/>
                <a:ea typeface="Open Sans"/>
                <a:cs typeface="Open Sans"/>
                <a:sym typeface="Open Sans"/>
              </a:rPr>
              <a:t>operation</a:t>
            </a:r>
            <a:r>
              <a:rPr lang="en-GB" sz="3000" dirty="0">
                <a:latin typeface="Open Sans"/>
                <a:ea typeface="Open Sans"/>
                <a:cs typeface="Open Sans"/>
                <a:sym typeface="Open Sans"/>
              </a:rPr>
              <a:t> in real time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0124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 idx="4294967295"/>
          </p:nvPr>
        </p:nvSpPr>
        <p:spPr>
          <a:xfrm>
            <a:off x="292000" y="0"/>
            <a:ext cx="8523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GB" sz="5600" dirty="0">
                <a:solidFill>
                  <a:schemeClr val="lt1"/>
                </a:solidFill>
              </a:rPr>
              <a:t>The role of data</a:t>
            </a:r>
            <a:endParaRPr sz="5600" dirty="0">
              <a:solidFill>
                <a:srgbClr val="FFFFFF"/>
              </a:solidFill>
            </a:endParaRPr>
          </a:p>
        </p:txBody>
      </p:sp>
      <p:sp>
        <p:nvSpPr>
          <p:cNvPr id="3" name="Google Shape;93;p22">
            <a:extLst>
              <a:ext uri="{FF2B5EF4-FFF2-40B4-BE49-F238E27FC236}">
                <a16:creationId xmlns:a16="http://schemas.microsoft.com/office/drawing/2014/main" id="{4BCC0099-37BB-9747-ABCA-D49E2ED59FC4}"/>
              </a:ext>
            </a:extLst>
          </p:cNvPr>
          <p:cNvSpPr txBox="1"/>
          <p:nvPr/>
        </p:nvSpPr>
        <p:spPr>
          <a:xfrm>
            <a:off x="98535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Data4Good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183718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199</Words>
  <Application>Microsoft Office PowerPoint</Application>
  <PresentationFormat>On-screen Show (16:9)</PresentationFormat>
  <Paragraphs>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Cabin</vt:lpstr>
      <vt:lpstr>Helvetica Neue</vt:lpstr>
      <vt:lpstr>Open Sans</vt:lpstr>
      <vt:lpstr>Arial</vt:lpstr>
      <vt:lpstr>Simple Light</vt:lpstr>
      <vt:lpstr>The role of data in product development</vt:lpstr>
      <vt:lpstr>We often discuss...</vt:lpstr>
      <vt:lpstr>PowerPoint Presentation</vt:lpstr>
      <vt:lpstr>I’d like to talk about...</vt:lpstr>
      <vt:lpstr>PowerPoint Presentation</vt:lpstr>
      <vt:lpstr>A bit of context</vt:lpstr>
      <vt:lpstr>PowerPoint Presentation</vt:lpstr>
      <vt:lpstr>PowerPoint Presentation</vt:lpstr>
      <vt:lpstr>The role of data</vt:lpstr>
      <vt:lpstr>Prioritising new features for development</vt:lpstr>
      <vt:lpstr>Prototyping features and modeling outcomes</vt:lpstr>
      <vt:lpstr>Measuring success of new features</vt:lpstr>
      <vt:lpstr>What we’ve learned</vt:lpstr>
      <vt:lpstr>Accommodate for dynamic data schemas</vt:lpstr>
      <vt:lpstr>Make the most of multichannel data</vt:lpstr>
      <vt:lpstr>Co-locate with your stakeholders</vt:lpstr>
      <vt:lpstr>Get involved early</vt:lpstr>
      <vt:lpstr>Make Data Science Agile to deliver fast</vt:lpstr>
      <vt:lpstr>Focus on users not your stakeholders</vt:lpstr>
      <vt:lpstr>Find yourself some sociable nerds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humans behind the numbers Data in service delivery</dc:title>
  <dc:creator>Barry Croxon</dc:creator>
  <cp:lastModifiedBy>Barry Croxon</cp:lastModifiedBy>
  <cp:revision>27</cp:revision>
  <dcterms:modified xsi:type="dcterms:W3CDTF">2018-10-17T14:59:18Z</dcterms:modified>
</cp:coreProperties>
</file>